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Raleway Medium" panose="020F0502020204030204" pitchFamily="2" charset="0"/>
      <p:regular r:id="rId10"/>
    </p:embeddedFont>
    <p:embeddedFont>
      <p:font typeface="Times New Roman Bold" panose="02020803070505020304" pitchFamily="18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1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jpeg>
</file>

<file path=ppt/media/image13.png>
</file>

<file path=ppt/media/image14.jpeg>
</file>

<file path=ppt/media/image15.jpeg>
</file>

<file path=ppt/media/image16.png>
</file>

<file path=ppt/media/image17.svg>
</file>

<file path=ppt/media/image18.jpeg>
</file>

<file path=ppt/media/image19.png>
</file>

<file path=ppt/media/image2.svg>
</file>

<file path=ppt/media/image20.svg>
</file>

<file path=ppt/media/image21.png>
</file>

<file path=ppt/media/image2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hiraSudabathula/Chronic-Kidney-Analysis" TargetMode="External"/><Relationship Id="rId3" Type="http://schemas.openxmlformats.org/officeDocument/2006/relationships/image" Target="../media/image2.svg"/><Relationship Id="rId7" Type="http://schemas.openxmlformats.org/officeDocument/2006/relationships/image" Target="../media/image2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923791" y="-783256"/>
            <a:ext cx="11853512" cy="11853512"/>
          </a:xfrm>
          <a:custGeom>
            <a:avLst/>
            <a:gdLst/>
            <a:ahLst/>
            <a:cxnLst/>
            <a:rect l="l" t="t" r="r" b="b"/>
            <a:pathLst>
              <a:path w="11853512" h="11853512">
                <a:moveTo>
                  <a:pt x="0" y="0"/>
                </a:moveTo>
                <a:lnTo>
                  <a:pt x="11853513" y="0"/>
                </a:lnTo>
                <a:lnTo>
                  <a:pt x="11853513" y="11853512"/>
                </a:lnTo>
                <a:lnTo>
                  <a:pt x="0" y="11853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708050" y="2014066"/>
            <a:ext cx="5746778" cy="6258867"/>
          </a:xfrm>
          <a:custGeom>
            <a:avLst/>
            <a:gdLst/>
            <a:ahLst/>
            <a:cxnLst/>
            <a:rect l="l" t="t" r="r" b="b"/>
            <a:pathLst>
              <a:path w="5746778" h="6258867">
                <a:moveTo>
                  <a:pt x="0" y="0"/>
                </a:moveTo>
                <a:lnTo>
                  <a:pt x="5746778" y="0"/>
                </a:lnTo>
                <a:lnTo>
                  <a:pt x="5746778" y="6258868"/>
                </a:lnTo>
                <a:lnTo>
                  <a:pt x="0" y="6258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125032" y="5143500"/>
            <a:ext cx="2430361" cy="3724691"/>
          </a:xfrm>
          <a:custGeom>
            <a:avLst/>
            <a:gdLst/>
            <a:ahLst/>
            <a:cxnLst/>
            <a:rect l="l" t="t" r="r" b="b"/>
            <a:pathLst>
              <a:path w="2430361" h="3724691">
                <a:moveTo>
                  <a:pt x="0" y="0"/>
                </a:moveTo>
                <a:lnTo>
                  <a:pt x="2430361" y="0"/>
                </a:lnTo>
                <a:lnTo>
                  <a:pt x="2430361" y="3724691"/>
                </a:lnTo>
                <a:lnTo>
                  <a:pt x="0" y="37246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33479" y="1795070"/>
            <a:ext cx="9901022" cy="463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 b="1" spc="-459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CHRONIC KIDNEY DISEASE ANALYSIS</a:t>
            </a:r>
          </a:p>
          <a:p>
            <a:pPr marL="0" lvl="1" indent="0" algn="l">
              <a:lnSpc>
                <a:spcPts val="8999"/>
              </a:lnSpc>
            </a:pPr>
            <a:endParaRPr lang="en-US" sz="9999" b="1" spc="-459">
              <a:solidFill>
                <a:srgbClr val="00694C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284294" y="9582110"/>
            <a:ext cx="5645428" cy="381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700"/>
              </a:lnSpc>
            </a:pPr>
            <a:r>
              <a:rPr lang="en-US" sz="3000" b="1" spc="-138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Presented by Sudabathula Dhira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16199" y="1785137"/>
            <a:ext cx="6270790" cy="6446606"/>
          </a:xfrm>
          <a:custGeom>
            <a:avLst/>
            <a:gdLst/>
            <a:ahLst/>
            <a:cxnLst/>
            <a:rect l="l" t="t" r="r" b="b"/>
            <a:pathLst>
              <a:path w="6270790" h="6446606">
                <a:moveTo>
                  <a:pt x="0" y="0"/>
                </a:moveTo>
                <a:lnTo>
                  <a:pt x="6270790" y="0"/>
                </a:lnTo>
                <a:lnTo>
                  <a:pt x="6270790" y="6446606"/>
                </a:lnTo>
                <a:lnTo>
                  <a:pt x="0" y="6446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929408" y="824038"/>
            <a:ext cx="7924800" cy="2430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</a:t>
            </a:r>
          </a:p>
          <a:p>
            <a:pPr marL="0" lvl="1" indent="0" algn="l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Statement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29408" y="3907228"/>
            <a:ext cx="9385114" cy="4769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develop a machine learning model that predicts the presence or absence of Chronic Kidney Disease (CKD) using clinical and laboratory features, enabling early detection and risk stratification for timely intervention. This involves:</a:t>
            </a: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AutoNum type="arabicPeriod"/>
            </a:pPr>
            <a:r>
              <a:rPr lang="en-US" sz="2499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Identifying key predictors of CKD (e.g., creatinine, GFR, BUN, age, diabetes, hypertension).</a:t>
            </a: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AutoNum type="arabicPeriod"/>
            </a:pPr>
            <a:r>
              <a:rPr lang="en-US" sz="2499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Building and evaluating a Random Forest classifier to accurately predict CKD status.</a:t>
            </a: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AutoNum type="arabicPeriod"/>
            </a:pPr>
            <a:r>
              <a:rPr lang="en-US" sz="2499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Interpreting the model to highlight the most influential features for clinical relevance and decision-making.</a:t>
            </a:r>
          </a:p>
          <a:p>
            <a:pPr algn="l">
              <a:lnSpc>
                <a:spcPts val="3080"/>
              </a:lnSpc>
              <a:spcBef>
                <a:spcPct val="0"/>
              </a:spcBef>
            </a:pPr>
            <a:endParaRPr lang="en-US" sz="2499">
              <a:solidFill>
                <a:srgbClr val="00694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98885">
            <a:off x="15177800" y="-1884230"/>
            <a:ext cx="5277926" cy="4404669"/>
          </a:xfrm>
          <a:custGeom>
            <a:avLst/>
            <a:gdLst/>
            <a:ahLst/>
            <a:cxnLst/>
            <a:rect l="l" t="t" r="r" b="b"/>
            <a:pathLst>
              <a:path w="5277926" h="4404669">
                <a:moveTo>
                  <a:pt x="0" y="0"/>
                </a:moveTo>
                <a:lnTo>
                  <a:pt x="5277926" y="0"/>
                </a:lnTo>
                <a:lnTo>
                  <a:pt x="5277926" y="4404668"/>
                </a:lnTo>
                <a:lnTo>
                  <a:pt x="0" y="4404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-1302276" y="-2383108"/>
            <a:ext cx="4661953" cy="4748285"/>
          </a:xfrm>
          <a:custGeom>
            <a:avLst/>
            <a:gdLst/>
            <a:ahLst/>
            <a:cxnLst/>
            <a:rect l="l" t="t" r="r" b="b"/>
            <a:pathLst>
              <a:path w="4661953" h="4748285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>
            <a:off x="502015" y="3223540"/>
            <a:ext cx="16937315" cy="6034760"/>
          </a:xfrm>
          <a:custGeom>
            <a:avLst/>
            <a:gdLst/>
            <a:ahLst/>
            <a:cxnLst/>
            <a:rect l="l" t="t" r="r" b="b"/>
            <a:pathLst>
              <a:path w="16937315" h="6034760">
                <a:moveTo>
                  <a:pt x="0" y="0"/>
                </a:moveTo>
                <a:lnTo>
                  <a:pt x="16937315" y="0"/>
                </a:lnTo>
                <a:lnTo>
                  <a:pt x="16937315" y="6034760"/>
                </a:lnTo>
                <a:lnTo>
                  <a:pt x="0" y="60347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2000"/>
            </a:blip>
            <a:stretch>
              <a:fillRect t="-31229" r="-1641" b="-29235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254217" y="846783"/>
            <a:ext cx="9779565" cy="1249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9037"/>
              </a:lnSpc>
            </a:pPr>
            <a:r>
              <a:rPr lang="en-US" sz="10041" b="1" spc="-461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Work flow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304925"/>
            <a:ext cx="7924800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0800"/>
              </a:lnSpc>
            </a:pPr>
            <a:r>
              <a:rPr lang="en-US" sz="12000" spc="-552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Insights: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07914" y="4139691"/>
            <a:ext cx="7428514" cy="4591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38669" lvl="1" indent="-469334" algn="l">
              <a:lnSpc>
                <a:spcPts val="6086"/>
              </a:lnSpc>
              <a:spcBef>
                <a:spcPct val="0"/>
              </a:spcBef>
              <a:buAutoNum type="arabicPeriod"/>
            </a:pPr>
            <a:r>
              <a:rPr lang="en-US" sz="4347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 Importance</a:t>
            </a:r>
          </a:p>
          <a:p>
            <a:pPr marL="938669" lvl="1" indent="-469334" algn="l">
              <a:lnSpc>
                <a:spcPts val="6086"/>
              </a:lnSpc>
              <a:spcBef>
                <a:spcPct val="0"/>
              </a:spcBef>
              <a:buAutoNum type="arabicPeriod"/>
            </a:pPr>
            <a:r>
              <a:rPr lang="en-US" sz="4347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Quality and cleaning</a:t>
            </a:r>
          </a:p>
          <a:p>
            <a:pPr marL="938669" lvl="1" indent="-469334" algn="l">
              <a:lnSpc>
                <a:spcPts val="6086"/>
              </a:lnSpc>
              <a:spcBef>
                <a:spcPct val="0"/>
              </a:spcBef>
              <a:buAutoNum type="arabicPeriod"/>
            </a:pPr>
            <a:r>
              <a:rPr lang="en-US" sz="4347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Performance</a:t>
            </a:r>
          </a:p>
          <a:p>
            <a:pPr marL="938669" lvl="1" indent="-469334" algn="l">
              <a:lnSpc>
                <a:spcPts val="6086"/>
              </a:lnSpc>
              <a:spcBef>
                <a:spcPct val="0"/>
              </a:spcBef>
              <a:buAutoNum type="arabicPeriod"/>
            </a:pPr>
            <a:r>
              <a:rPr lang="en-US" sz="4347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Clinical Relevance</a:t>
            </a:r>
          </a:p>
          <a:p>
            <a:pPr marL="938669" lvl="1" indent="-469334" algn="l">
              <a:lnSpc>
                <a:spcPts val="6086"/>
              </a:lnSpc>
              <a:spcBef>
                <a:spcPct val="0"/>
              </a:spcBef>
              <a:buAutoNum type="arabicPeriod"/>
            </a:pPr>
            <a:r>
              <a:rPr lang="en-US" sz="4347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Outlier Detection</a:t>
            </a:r>
          </a:p>
          <a:p>
            <a:pPr marL="938669" lvl="1" indent="-469334" algn="l">
              <a:lnSpc>
                <a:spcPts val="6086"/>
              </a:lnSpc>
              <a:spcBef>
                <a:spcPct val="0"/>
              </a:spcBef>
              <a:buAutoNum type="arabicPeriod"/>
            </a:pPr>
            <a:r>
              <a:rPr lang="en-US" sz="4347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Scalability and Deployment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8453" y="818088"/>
            <a:ext cx="8857892" cy="86508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97251" y="4028229"/>
            <a:ext cx="5293498" cy="4944885"/>
            <a:chOff x="0" y="0"/>
            <a:chExt cx="1394172" cy="13023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15665" y="1838325"/>
            <a:ext cx="13856669" cy="1287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Training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4028229"/>
            <a:ext cx="5293498" cy="4944885"/>
            <a:chOff x="0" y="0"/>
            <a:chExt cx="1394172" cy="130235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965802" y="4028229"/>
            <a:ext cx="5293498" cy="4944885"/>
            <a:chOff x="0" y="0"/>
            <a:chExt cx="1394172" cy="130235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465094" y="4418754"/>
            <a:ext cx="2420710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800"/>
              </a:lnSpc>
            </a:pPr>
            <a:r>
              <a:rPr lang="en-US" sz="12000" spc="-552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01.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933645" y="4418754"/>
            <a:ext cx="2420710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800"/>
              </a:lnSpc>
            </a:pPr>
            <a:r>
              <a:rPr lang="en-US" sz="12000" spc="-552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02.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402196" y="4418754"/>
            <a:ext cx="2420710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800"/>
              </a:lnSpc>
            </a:pPr>
            <a:r>
              <a:rPr lang="en-US" sz="12000" spc="-552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03.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30581" y="6466382"/>
            <a:ext cx="4095146" cy="1118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 Classifier, which is robust and effective for classification tasks.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959031" y="6443522"/>
            <a:ext cx="4553133" cy="212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model was trained on the preprocessed and feature-selected training dataset. The Random Forest algorithm builds multiple decision trees and aggregates their predictions to improve accuracy and reduce overfitting.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694366" y="6443522"/>
            <a:ext cx="3963054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model was initialized with parameters like n_estimators (number of trees), max_depth (maximum depth of trees), and others to optimize performance.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30581" y="5841789"/>
            <a:ext cx="4095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694C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Algorithm Used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096427" y="5841789"/>
            <a:ext cx="4095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694C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Training Process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562274" y="5841789"/>
            <a:ext cx="4095146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694C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 parameters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45137" y="842259"/>
            <a:ext cx="10837772" cy="8602482"/>
          </a:xfrm>
          <a:custGeom>
            <a:avLst/>
            <a:gdLst/>
            <a:ahLst/>
            <a:cxnLst/>
            <a:rect l="l" t="t" r="r" b="b"/>
            <a:pathLst>
              <a:path w="10837772" h="8602482">
                <a:moveTo>
                  <a:pt x="0" y="0"/>
                </a:moveTo>
                <a:lnTo>
                  <a:pt x="10837772" y="0"/>
                </a:lnTo>
                <a:lnTo>
                  <a:pt x="10837772" y="8602482"/>
                </a:lnTo>
                <a:lnTo>
                  <a:pt x="0" y="86024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01184" y="532648"/>
            <a:ext cx="4098535" cy="9221704"/>
          </a:xfrm>
          <a:custGeom>
            <a:avLst/>
            <a:gdLst/>
            <a:ahLst/>
            <a:cxnLst/>
            <a:rect l="l" t="t" r="r" b="b"/>
            <a:pathLst>
              <a:path w="4098535" h="9221704">
                <a:moveTo>
                  <a:pt x="0" y="0"/>
                </a:moveTo>
                <a:lnTo>
                  <a:pt x="4098535" y="0"/>
                </a:lnTo>
                <a:lnTo>
                  <a:pt x="4098535" y="9221704"/>
                </a:lnTo>
                <a:lnTo>
                  <a:pt x="0" y="92217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13116" y="1076456"/>
            <a:ext cx="2146184" cy="1912055"/>
          </a:xfrm>
          <a:custGeom>
            <a:avLst/>
            <a:gdLst/>
            <a:ahLst/>
            <a:cxnLst/>
            <a:rect l="l" t="t" r="r" b="b"/>
            <a:pathLst>
              <a:path w="2146184" h="1912055">
                <a:moveTo>
                  <a:pt x="0" y="0"/>
                </a:moveTo>
                <a:lnTo>
                  <a:pt x="2146184" y="0"/>
                </a:lnTo>
                <a:lnTo>
                  <a:pt x="2146184" y="1912055"/>
                </a:lnTo>
                <a:lnTo>
                  <a:pt x="0" y="19120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11793984" y="4177866"/>
            <a:ext cx="5465316" cy="5080434"/>
          </a:xfrm>
          <a:custGeom>
            <a:avLst/>
            <a:gdLst/>
            <a:ahLst/>
            <a:cxnLst/>
            <a:rect l="l" t="t" r="r" b="b"/>
            <a:pathLst>
              <a:path w="5465316" h="5080434">
                <a:moveTo>
                  <a:pt x="0" y="0"/>
                </a:moveTo>
                <a:lnTo>
                  <a:pt x="5465316" y="0"/>
                </a:lnTo>
                <a:lnTo>
                  <a:pt x="5465316" y="5080434"/>
                </a:lnTo>
                <a:lnTo>
                  <a:pt x="0" y="5080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0999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304925"/>
            <a:ext cx="7223569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0800"/>
              </a:lnSpc>
            </a:pPr>
            <a:r>
              <a:rPr lang="en-US" sz="12000" spc="-552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96076" y="2893261"/>
            <a:ext cx="7583210" cy="2783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Random Forest model achieved high accuracy, precision, recall, and ROC-AUC, demonstrating its effectiveness in predicting CKD.</a:t>
            </a:r>
          </a:p>
          <a:p>
            <a:pPr algn="l">
              <a:lnSpc>
                <a:spcPts val="2240"/>
              </a:lnSpc>
              <a:spcBef>
                <a:spcPct val="0"/>
              </a:spcBef>
            </a:pPr>
            <a:endParaRPr lang="en-US" sz="3500">
              <a:solidFill>
                <a:srgbClr val="00694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19200" y="3226636"/>
            <a:ext cx="1676876" cy="1287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01.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96076" y="6108359"/>
            <a:ext cx="7239720" cy="2164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model was evaluated using cross-validation to ensure robustness and avoid overfitting.</a:t>
            </a:r>
          </a:p>
          <a:p>
            <a:pPr algn="l">
              <a:lnSpc>
                <a:spcPts val="2240"/>
              </a:lnSpc>
              <a:spcBef>
                <a:spcPct val="0"/>
              </a:spcBef>
            </a:pPr>
            <a:endParaRPr lang="en-US" sz="3500">
              <a:solidFill>
                <a:srgbClr val="00694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19200" y="6211080"/>
            <a:ext cx="1676876" cy="1287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02.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923791" y="-783256"/>
            <a:ext cx="11853512" cy="11853512"/>
          </a:xfrm>
          <a:custGeom>
            <a:avLst/>
            <a:gdLst/>
            <a:ahLst/>
            <a:cxnLst/>
            <a:rect l="l" t="t" r="r" b="b"/>
            <a:pathLst>
              <a:path w="11853512" h="11853512">
                <a:moveTo>
                  <a:pt x="0" y="0"/>
                </a:moveTo>
                <a:lnTo>
                  <a:pt x="11853513" y="0"/>
                </a:lnTo>
                <a:lnTo>
                  <a:pt x="11853513" y="11853512"/>
                </a:lnTo>
                <a:lnTo>
                  <a:pt x="0" y="11853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867657" y="1376536"/>
            <a:ext cx="5561408" cy="7533927"/>
          </a:xfrm>
          <a:custGeom>
            <a:avLst/>
            <a:gdLst/>
            <a:ahLst/>
            <a:cxnLst/>
            <a:rect l="l" t="t" r="r" b="b"/>
            <a:pathLst>
              <a:path w="5561408" h="7533927">
                <a:moveTo>
                  <a:pt x="0" y="0"/>
                </a:moveTo>
                <a:lnTo>
                  <a:pt x="5561408" y="0"/>
                </a:lnTo>
                <a:lnTo>
                  <a:pt x="5561408" y="7533928"/>
                </a:lnTo>
                <a:lnTo>
                  <a:pt x="0" y="75339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rot="-10556280">
            <a:off x="4351553" y="8776715"/>
            <a:ext cx="1225609" cy="715310"/>
          </a:xfrm>
          <a:custGeom>
            <a:avLst/>
            <a:gdLst/>
            <a:ahLst/>
            <a:cxnLst/>
            <a:rect l="l" t="t" r="r" b="b"/>
            <a:pathLst>
              <a:path w="1225609" h="715310">
                <a:moveTo>
                  <a:pt x="0" y="0"/>
                </a:moveTo>
                <a:lnTo>
                  <a:pt x="1225610" y="0"/>
                </a:lnTo>
                <a:lnTo>
                  <a:pt x="1225610" y="715310"/>
                </a:lnTo>
                <a:lnTo>
                  <a:pt x="0" y="7153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19200" y="2646761"/>
            <a:ext cx="8144502" cy="5212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3331"/>
              </a:lnSpc>
            </a:pPr>
            <a:r>
              <a:rPr lang="en-US" sz="14812" b="1" spc="-681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Thank you very much!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76103" y="9477385"/>
            <a:ext cx="9430696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 u="sng">
                <a:solidFill>
                  <a:srgbClr val="00694C"/>
                </a:solidFill>
                <a:latin typeface="Times New Roman Bold"/>
                <a:ea typeface="Times New Roman Bold"/>
                <a:cs typeface="Times New Roman Bold"/>
                <a:sym typeface="Times New Roman Bold"/>
                <a:hlinkClick r:id="rId8" tooltip="https://github.com/DhiraSudabathula/Chronic-Kidney-Analysis"/>
              </a:rPr>
              <a:t>https://github.com/DhiraSudabathula/Chronic-Kidney-Analysis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77580" y="8665989"/>
            <a:ext cx="2950178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694C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Click here for code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</Words>
  <Application>Microsoft Office PowerPoint</Application>
  <PresentationFormat>Custom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Times New Roman Bold</vt:lpstr>
      <vt:lpstr>Arial</vt:lpstr>
      <vt:lpstr>Raleway Medium</vt:lpstr>
      <vt:lpstr>Times New Roman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Analysis of Results Presentation</dc:title>
  <cp:lastModifiedBy>Dhira Sudabathula</cp:lastModifiedBy>
  <cp:revision>1</cp:revision>
  <dcterms:created xsi:type="dcterms:W3CDTF">2006-08-16T00:00:00Z</dcterms:created>
  <dcterms:modified xsi:type="dcterms:W3CDTF">2025-12-12T09:20:02Z</dcterms:modified>
  <dc:identifier>DAG7SEd08Ok</dc:identifier>
</cp:coreProperties>
</file>

<file path=docProps/thumbnail.jpeg>
</file>